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2" r:id="rId3"/>
    <p:sldId id="261" r:id="rId4"/>
    <p:sldId id="316" r:id="rId5"/>
    <p:sldId id="317" r:id="rId6"/>
    <p:sldId id="318" r:id="rId7"/>
    <p:sldId id="323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5" r:id="rId16"/>
    <p:sldId id="334" r:id="rId17"/>
    <p:sldId id="315" r:id="rId18"/>
    <p:sldId id="326" r:id="rId19"/>
    <p:sldId id="324" r:id="rId20"/>
    <p:sldId id="325" r:id="rId21"/>
    <p:sldId id="278" r:id="rId22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Montserrat" panose="00000500000000000000" pitchFamily="2" charset="0"/>
      <p:regular r:id="rId29"/>
      <p:bold r:id="rId30"/>
    </p:embeddedFont>
    <p:embeddedFont>
      <p:font typeface="Montserrat Medium" panose="00000600000000000000" pitchFamily="2" charset="0"/>
      <p:regular r:id="rId3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8ADAD8B-45C5-A743-4B76-E9E0A99EBCCC}" name="GABRIELLA XAVIER DE SOUZA PEREIRA" initials="GXDSP" userId="GABRIELLA XAVIER DE SOUZA PEREIR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5151"/>
    <a:srgbClr val="FFBCBC"/>
    <a:srgbClr val="FFE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E63CD-2400-9871-BCCA-78B688D07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88ACA6-1AE8-6EDC-87CA-D8F759E60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A1F948-2190-46FA-4EB0-6CF4FBBE7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079616-76F4-9DDB-B4FD-516A968A1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4FEB94-8A33-1CA7-BB87-793A8F75C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2841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037EE5-FAA8-F0FB-DB64-E3D55660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91F6714-3B1A-75BF-4F59-11646F892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860193-3465-2DC5-1A48-002A48F9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9C4798-A5C2-6611-31AE-087D62150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1F26DD-F3B3-792B-8C42-67BCAA30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451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DE31205-93A6-DAC6-5F10-99E62D9A5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F953E2-CA96-4EFC-963E-747E4A2D3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9C1EFE-C9A0-428D-36DD-1F0C8163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DC0616-0451-9C32-9880-7E9525BD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E74B9A-F784-856F-A8E5-1424189A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2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0B962-93C9-5804-EA38-AB584914C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279317-AC63-F31F-4AB5-25121DA2D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13B138-3D94-BD2D-D5C0-CEBB44EE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0CBF0C-05BD-8221-F457-F4402F42D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561816-80AF-3104-F6A1-DDA4557A3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092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463423-706F-03FE-EC56-3553F0C3F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AD6A5E2-63EE-B1A5-4F79-AF3C2CE1B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525005-85AF-1BBD-9755-A9859ECD6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8A5FAE-2B4A-FF04-B481-2E46EBDA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C38FC2-9B36-94A8-A969-0D71627C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72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67ABF-7F45-AE45-3D68-638E2F656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60B64A-B005-36D4-7CBC-56104000E6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7C1779-5412-105A-AADE-A4847B897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58DD59-7A24-78A3-C069-CB92345D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6712AE-A18C-DCB6-E942-0F602013D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41CCCC-92DC-2E57-4668-703A816F6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032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C0799E-4723-F722-C01C-9DA26687F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1F64DA-14F0-E5A6-FA00-693429AE4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9648FF-CF7F-6468-FF38-E38A3E91A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9DBD7FE-D803-C02D-D2E1-FC29E2D959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59F1785-2A9E-CBD5-02EA-DE22393DD7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0E5013B-0582-9458-A7CF-62AD0F01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F6B00C-895A-8555-7C70-E90868588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E3D992B-12DD-CCF7-CEC0-D361E805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867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614D61-DCAA-906E-1145-C1B9CA6A4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CCA1994-F11E-401E-E8C2-46718016A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44D123C-BE03-167A-4521-A6DE3091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027C0D-D7AF-4DE4-E21C-F2B63843D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6469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10B090-8E63-989C-709E-0246F46AA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633D617-80FE-6BAB-9FD8-5F92CACE2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207C6-A4A6-8F71-B336-FE1C214F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2004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3EC06-21BD-EFF5-4885-E1F111C95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9A587B-E0A5-80DC-DB90-3EAE2ED4B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3560ED-EED1-125E-41E6-909617DC6A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470B0CA-7B42-BA6F-00A1-D9A37543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74CED8-FAF0-01DC-2016-CD524DB6B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547310-2F96-D162-4C40-F0782817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465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7EECBE-762B-E1F3-4FAB-905BCE4FB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B120A21-5889-C3F7-7E37-D582689192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0B79F5D-F6D1-5A1C-0664-F00ADD1CD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FA50A3-651B-78D8-EBB6-2AD70F96C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8A3ACF-573F-1843-59A1-7347CDC91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F94864-7196-83C2-3D7D-93C46EA9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399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937735-38AF-4C37-610C-BDD3C481E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194609-321A-4B59-3570-AB175467D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34C903-06A4-6B54-6EB3-003FE90BB8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90560-B97B-4547-933A-6CE484019E88}" type="datetimeFigureOut">
              <a:rPr lang="pt-BR" smtClean="0"/>
              <a:t>13/11/2022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1F5029-3AD6-2B30-7C5E-FED8F4265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E78DF4-2B32-1E6C-D13C-16119D06E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D26AB-B6A9-4F1C-8A9F-2E59CB079C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07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A4D8956-188C-44F2-B39E-4E9720BAEFB8}"/>
              </a:ext>
            </a:extLst>
          </p:cNvPr>
          <p:cNvSpPr/>
          <p:nvPr/>
        </p:nvSpPr>
        <p:spPr>
          <a:xfrm>
            <a:off x="-1" y="0"/>
            <a:ext cx="7184367" cy="6858000"/>
          </a:xfrm>
          <a:prstGeom prst="rect">
            <a:avLst/>
          </a:prstGeom>
          <a:solidFill>
            <a:srgbClr val="FFE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E8F0429-FAA1-E8EC-E4C6-75C1C53049CE}"/>
              </a:ext>
            </a:extLst>
          </p:cNvPr>
          <p:cNvSpPr/>
          <p:nvPr/>
        </p:nvSpPr>
        <p:spPr>
          <a:xfrm>
            <a:off x="7185890" y="0"/>
            <a:ext cx="5006109" cy="6858000"/>
          </a:xfrm>
          <a:prstGeom prst="rect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BB667383-364B-2D93-04DE-96D1FB5976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5" t="11957" r="11701" b="11783"/>
          <a:stretch/>
        </p:blipFill>
        <p:spPr>
          <a:xfrm>
            <a:off x="2004291" y="691635"/>
            <a:ext cx="2807855" cy="273736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B37438E-DA5C-B1CF-493A-90287EC2DC7C}"/>
              </a:ext>
            </a:extLst>
          </p:cNvPr>
          <p:cNvSpPr txBox="1"/>
          <p:nvPr/>
        </p:nvSpPr>
        <p:spPr>
          <a:xfrm>
            <a:off x="955961" y="3447533"/>
            <a:ext cx="4904509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6600" dirty="0">
                <a:solidFill>
                  <a:srgbClr val="835151"/>
                </a:solidFill>
                <a:latin typeface="Montserrat Medium" panose="020B0604020202020204" pitchFamily="2" charset="0"/>
              </a:rPr>
              <a:t>IGLU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5F09F61-D683-F305-165D-F857FD9862F4}"/>
              </a:ext>
            </a:extLst>
          </p:cNvPr>
          <p:cNvSpPr txBox="1"/>
          <p:nvPr/>
        </p:nvSpPr>
        <p:spPr>
          <a:xfrm>
            <a:off x="1138379" y="4829601"/>
            <a:ext cx="453967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GERENCIAMENTO ORGANIZACIONAL DE UMA SORVETERIA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BDACD5D-11E0-53C7-CEF8-B0F323A3D37A}"/>
              </a:ext>
            </a:extLst>
          </p:cNvPr>
          <p:cNvSpPr txBox="1"/>
          <p:nvPr/>
        </p:nvSpPr>
        <p:spPr>
          <a:xfrm>
            <a:off x="7685460" y="2364338"/>
            <a:ext cx="41517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FFEACA"/>
                </a:solidFill>
                <a:latin typeface="Montserrat Medium" panose="00000600000000000000" pitchFamily="2" charset="0"/>
              </a:rPr>
              <a:t>Análise e Desenvolvimento de Sistemas – 6º semestre</a:t>
            </a:r>
          </a:p>
          <a:p>
            <a:endParaRPr lang="pt-BR" sz="1600" dirty="0">
              <a:solidFill>
                <a:srgbClr val="FFEACA"/>
              </a:solidFill>
              <a:latin typeface="Montserrat Medium" panose="00000600000000000000" pitchFamily="2" charset="0"/>
            </a:endParaRPr>
          </a:p>
          <a:p>
            <a:r>
              <a:rPr lang="pt-BR" sz="1600" dirty="0">
                <a:solidFill>
                  <a:srgbClr val="FFEACA"/>
                </a:solidFill>
                <a:latin typeface="Montserrat Medium" panose="00000600000000000000" pitchFamily="2" charset="0"/>
              </a:rPr>
              <a:t>Laboratório de Engenharia de Software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38C174B-C29D-9CD1-DD5F-E68588AC38DC}"/>
              </a:ext>
            </a:extLst>
          </p:cNvPr>
          <p:cNvSpPr txBox="1"/>
          <p:nvPr/>
        </p:nvSpPr>
        <p:spPr>
          <a:xfrm>
            <a:off x="7685460" y="4315570"/>
            <a:ext cx="415174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>
                <a:solidFill>
                  <a:srgbClr val="FFEACA"/>
                </a:solidFill>
                <a:latin typeface="Montserrat" panose="00000500000000000000" pitchFamily="2" charset="0"/>
              </a:rPr>
              <a:t>Danilo Lopes | RA: 2920482011013</a:t>
            </a:r>
          </a:p>
          <a:p>
            <a:endParaRPr lang="pt-BR" sz="1500" dirty="0">
              <a:solidFill>
                <a:srgbClr val="FFEACA"/>
              </a:solidFill>
              <a:latin typeface="Montserrat" panose="00000500000000000000" pitchFamily="2" charset="0"/>
            </a:endParaRPr>
          </a:p>
          <a:p>
            <a:r>
              <a:rPr lang="pt-BR" sz="1500" dirty="0">
                <a:solidFill>
                  <a:srgbClr val="FFEACA"/>
                </a:solidFill>
                <a:latin typeface="Montserrat" panose="00000500000000000000" pitchFamily="2" charset="0"/>
              </a:rPr>
              <a:t>Gabriella Xavier | RA: 2920482011006</a:t>
            </a:r>
          </a:p>
          <a:p>
            <a:endParaRPr lang="pt-BR" sz="1500" dirty="0">
              <a:solidFill>
                <a:srgbClr val="FFEACA"/>
              </a:solidFill>
              <a:latin typeface="Montserrat" panose="00000500000000000000" pitchFamily="2" charset="0"/>
            </a:endParaRPr>
          </a:p>
          <a:p>
            <a:r>
              <a:rPr lang="pt-BR" sz="1500" dirty="0">
                <a:solidFill>
                  <a:srgbClr val="FFEACA"/>
                </a:solidFill>
                <a:latin typeface="Montserrat" panose="00000500000000000000" pitchFamily="2" charset="0"/>
              </a:rPr>
              <a:t>João Camilo | RA: 2920482011030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C382C0E-8876-C200-4572-8C25645664C3}"/>
              </a:ext>
            </a:extLst>
          </p:cNvPr>
          <p:cNvCxnSpPr>
            <a:cxnSpLocks/>
          </p:cNvCxnSpPr>
          <p:nvPr/>
        </p:nvCxnSpPr>
        <p:spPr>
          <a:xfrm>
            <a:off x="7763971" y="3992695"/>
            <a:ext cx="1773382" cy="0"/>
          </a:xfrm>
          <a:prstGeom prst="line">
            <a:avLst/>
          </a:prstGeom>
          <a:ln w="28575">
            <a:solidFill>
              <a:srgbClr val="FFE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AEB36B8-1B99-DDCF-C0C0-8D2A794F2F8D}"/>
              </a:ext>
            </a:extLst>
          </p:cNvPr>
          <p:cNvCxnSpPr>
            <a:cxnSpLocks/>
          </p:cNvCxnSpPr>
          <p:nvPr/>
        </p:nvCxnSpPr>
        <p:spPr>
          <a:xfrm>
            <a:off x="3061877" y="4641421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384328B6-4118-683E-790C-7F11B7D2D9A4}"/>
              </a:ext>
            </a:extLst>
          </p:cNvPr>
          <p:cNvSpPr txBox="1"/>
          <p:nvPr/>
        </p:nvSpPr>
        <p:spPr>
          <a:xfrm>
            <a:off x="7685460" y="1305436"/>
            <a:ext cx="4151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FEACA"/>
                </a:solidFill>
                <a:latin typeface="Montserrat Medium" panose="00000600000000000000" pitchFamily="2" charset="0"/>
              </a:rPr>
              <a:t>Fatec Ferraz de Vasconcelos</a:t>
            </a:r>
          </a:p>
        </p:txBody>
      </p:sp>
    </p:spTree>
    <p:extLst>
      <p:ext uri="{BB962C8B-B14F-4D97-AF65-F5344CB8AC3E}">
        <p14:creationId xmlns:p14="http://schemas.microsoft.com/office/powerpoint/2010/main" val="67112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021FD82-17C3-8398-EB04-3943DEB29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704" y="0"/>
            <a:ext cx="4246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08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11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1999673" y="3010814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DIAGRAMAS DE CLASSES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EC16BAD-023D-1890-A930-C47608EF1E5F}"/>
              </a:ext>
            </a:extLst>
          </p:cNvPr>
          <p:cNvCxnSpPr>
            <a:cxnSpLocks/>
          </p:cNvCxnSpPr>
          <p:nvPr/>
        </p:nvCxnSpPr>
        <p:spPr>
          <a:xfrm>
            <a:off x="3470574" y="4198076"/>
            <a:ext cx="5250851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838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8E944163-6C13-A799-2820-5E260622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244" y="0"/>
            <a:ext cx="96975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34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13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1999673" y="3010814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DIAGRAMAS DE CASOS DE USO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EC16BAD-023D-1890-A930-C47608EF1E5F}"/>
              </a:ext>
            </a:extLst>
          </p:cNvPr>
          <p:cNvCxnSpPr>
            <a:cxnSpLocks/>
          </p:cNvCxnSpPr>
          <p:nvPr/>
        </p:nvCxnSpPr>
        <p:spPr>
          <a:xfrm>
            <a:off x="3470574" y="4198076"/>
            <a:ext cx="5250851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25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8A86D68-F8D8-9930-13A9-F0A7E1DF1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09537"/>
            <a:ext cx="8877300" cy="66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2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E494719-AF4B-14CE-2D69-98E7CD70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12" y="104775"/>
            <a:ext cx="841057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23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220C982-F866-BD29-1F17-E9607B82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133350"/>
            <a:ext cx="870585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58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17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0" y="531306"/>
            <a:ext cx="91035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EXPLICAÇÃO LOGO E EMPRESA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ipse 6">
            <a:extLst>
              <a:ext uri="{FF2B5EF4-FFF2-40B4-BE49-F238E27FC236}">
                <a16:creationId xmlns:a16="http://schemas.microsoft.com/office/drawing/2014/main" id="{BA3284F1-9B80-0E3B-DF16-71452EEF4F1B}"/>
              </a:ext>
            </a:extLst>
          </p:cNvPr>
          <p:cNvSpPr/>
          <p:nvPr/>
        </p:nvSpPr>
        <p:spPr>
          <a:xfrm>
            <a:off x="1450110" y="2346037"/>
            <a:ext cx="2346036" cy="2346036"/>
          </a:xfrm>
          <a:prstGeom prst="ellipse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Desenho preto e branco&#10;&#10;Descrição gerada automaticamente com confiança baixa">
            <a:extLst>
              <a:ext uri="{FF2B5EF4-FFF2-40B4-BE49-F238E27FC236}">
                <a16:creationId xmlns:a16="http://schemas.microsoft.com/office/drawing/2014/main" id="{6076BC08-846E-1221-2606-0EFEA86E8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945" y="2780290"/>
            <a:ext cx="1297419" cy="1297419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7FC0210C-4F9C-357C-DAD8-3C4013579718}"/>
              </a:ext>
            </a:extLst>
          </p:cNvPr>
          <p:cNvSpPr txBox="1"/>
          <p:nvPr/>
        </p:nvSpPr>
        <p:spPr>
          <a:xfrm>
            <a:off x="1450110" y="4858449"/>
            <a:ext cx="234603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Iglu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8BD4975-B2CB-941D-3ED8-430787B6498B}"/>
              </a:ext>
            </a:extLst>
          </p:cNvPr>
          <p:cNvSpPr/>
          <p:nvPr/>
        </p:nvSpPr>
        <p:spPr>
          <a:xfrm>
            <a:off x="4816764" y="2346037"/>
            <a:ext cx="2346036" cy="2346036"/>
          </a:xfrm>
          <a:prstGeom prst="ellipse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0A1D0E-949F-373A-CDC2-93A6FBC4C8F1}"/>
              </a:ext>
            </a:extLst>
          </p:cNvPr>
          <p:cNvSpPr txBox="1"/>
          <p:nvPr/>
        </p:nvSpPr>
        <p:spPr>
          <a:xfrm>
            <a:off x="4816764" y="4996948"/>
            <a:ext cx="234603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Sorvete de casquinha</a:t>
            </a:r>
          </a:p>
        </p:txBody>
      </p:sp>
      <p:pic>
        <p:nvPicPr>
          <p:cNvPr id="15" name="Imagem 14" descr="Ícone&#10;&#10;Descrição gerada automaticamente">
            <a:extLst>
              <a:ext uri="{FF2B5EF4-FFF2-40B4-BE49-F238E27FC236}">
                <a16:creationId xmlns:a16="http://schemas.microsoft.com/office/drawing/2014/main" id="{46494C94-162F-73DC-4EA6-EC5B48F1C8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8" t="12807" r="13180" b="14331"/>
          <a:stretch/>
        </p:blipFill>
        <p:spPr>
          <a:xfrm>
            <a:off x="8183418" y="2346037"/>
            <a:ext cx="2466109" cy="2405713"/>
          </a:xfrm>
          <a:prstGeom prst="rect">
            <a:avLst/>
          </a:prstGeom>
        </p:spPr>
      </p:pic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0A6FA49F-EC61-6E84-08D2-5B9EFFD83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63" y="2780290"/>
            <a:ext cx="1520382" cy="1520382"/>
          </a:xfrm>
          <a:prstGeom prst="rect">
            <a:avLst/>
          </a:prstGeom>
        </p:spPr>
      </p:pic>
      <p:pic>
        <p:nvPicPr>
          <p:cNvPr id="19" name="Imagem 18" descr="Ícone&#10;&#10;Descrição gerada automaticamente">
            <a:extLst>
              <a:ext uri="{FF2B5EF4-FFF2-40B4-BE49-F238E27FC236}">
                <a16:creationId xmlns:a16="http://schemas.microsoft.com/office/drawing/2014/main" id="{03D21CFC-9DE8-A5B0-770B-38EEE5EB7C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237" y="3217141"/>
            <a:ext cx="603828" cy="603828"/>
          </a:xfrm>
          <a:prstGeom prst="rect">
            <a:avLst/>
          </a:prstGeom>
        </p:spPr>
      </p:pic>
      <p:pic>
        <p:nvPicPr>
          <p:cNvPr id="21" name="Imagem 20" descr="Ícone&#10;&#10;Descrição gerada automaticamente">
            <a:extLst>
              <a:ext uri="{FF2B5EF4-FFF2-40B4-BE49-F238E27FC236}">
                <a16:creationId xmlns:a16="http://schemas.microsoft.com/office/drawing/2014/main" id="{666981E2-76A3-70C7-E4DF-D33D5F2E98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617" y="3225727"/>
            <a:ext cx="646332" cy="6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91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18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1999673" y="3010814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APRESENTAÇÃO DO SISTEMA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EC16BAD-023D-1890-A930-C47608EF1E5F}"/>
              </a:ext>
            </a:extLst>
          </p:cNvPr>
          <p:cNvCxnSpPr>
            <a:cxnSpLocks/>
          </p:cNvCxnSpPr>
          <p:nvPr/>
        </p:nvCxnSpPr>
        <p:spPr>
          <a:xfrm>
            <a:off x="3470574" y="4198076"/>
            <a:ext cx="5250851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142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19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0" y="531306"/>
            <a:ext cx="96335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AUTOMATIZAÇÕES IMPLEMENTADAS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641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2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0" y="531306"/>
            <a:ext cx="91035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EQUIPE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8114123E-6C22-0B39-A9D4-6BB83830320D}"/>
              </a:ext>
            </a:extLst>
          </p:cNvPr>
          <p:cNvSpPr/>
          <p:nvPr/>
        </p:nvSpPr>
        <p:spPr>
          <a:xfrm>
            <a:off x="5099370" y="4776531"/>
            <a:ext cx="2545237" cy="490949"/>
          </a:xfrm>
          <a:prstGeom prst="rect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Mulher olhando para o lado&#10;&#10;Descrição gerada automaticamente">
            <a:extLst>
              <a:ext uri="{FF2B5EF4-FFF2-40B4-BE49-F238E27FC236}">
                <a16:creationId xmlns:a16="http://schemas.microsoft.com/office/drawing/2014/main" id="{D37C4D47-8D0F-D606-8ED7-4C82FBD96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547" y="2170840"/>
            <a:ext cx="1913682" cy="1974786"/>
          </a:xfrm>
          <a:prstGeom prst="ellipse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8EC5E1C-BAA1-ECB6-A73C-43DF111C61D9}"/>
              </a:ext>
            </a:extLst>
          </p:cNvPr>
          <p:cNvSpPr/>
          <p:nvPr/>
        </p:nvSpPr>
        <p:spPr>
          <a:xfrm>
            <a:off x="4882554" y="4624131"/>
            <a:ext cx="2545237" cy="490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0A1D0E-949F-373A-CDC2-93A6FBC4C8F1}"/>
              </a:ext>
            </a:extLst>
          </p:cNvPr>
          <p:cNvSpPr txBox="1"/>
          <p:nvPr/>
        </p:nvSpPr>
        <p:spPr>
          <a:xfrm>
            <a:off x="4980916" y="4684939"/>
            <a:ext cx="234603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Gabriella Xavier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005A666D-0FBC-B682-B9A7-601B363AFF14}"/>
              </a:ext>
            </a:extLst>
          </p:cNvPr>
          <p:cNvSpPr/>
          <p:nvPr/>
        </p:nvSpPr>
        <p:spPr>
          <a:xfrm>
            <a:off x="5099370" y="1985215"/>
            <a:ext cx="2346036" cy="2346036"/>
          </a:xfrm>
          <a:prstGeom prst="ellipse">
            <a:avLst/>
          </a:prstGeom>
          <a:noFill/>
          <a:ln w="28575">
            <a:solidFill>
              <a:srgbClr val="8351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4143B02B-8137-F528-F3DD-516E265007A9}"/>
              </a:ext>
            </a:extLst>
          </p:cNvPr>
          <p:cNvSpPr/>
          <p:nvPr/>
        </p:nvSpPr>
        <p:spPr>
          <a:xfrm>
            <a:off x="976756" y="2006600"/>
            <a:ext cx="2346036" cy="2346036"/>
          </a:xfrm>
          <a:prstGeom prst="ellipse">
            <a:avLst/>
          </a:prstGeom>
          <a:noFill/>
          <a:ln w="28575">
            <a:solidFill>
              <a:srgbClr val="8351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CDBF1E91-11DD-A18F-CFE6-62D11A9CAB3C}"/>
              </a:ext>
            </a:extLst>
          </p:cNvPr>
          <p:cNvSpPr/>
          <p:nvPr/>
        </p:nvSpPr>
        <p:spPr>
          <a:xfrm>
            <a:off x="9171710" y="2006600"/>
            <a:ext cx="2346036" cy="2346036"/>
          </a:xfrm>
          <a:prstGeom prst="ellipse">
            <a:avLst/>
          </a:prstGeom>
          <a:noFill/>
          <a:ln w="28575">
            <a:solidFill>
              <a:srgbClr val="8351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C3D26DE-8C8B-77BE-0A46-4D0063C29A62}"/>
              </a:ext>
            </a:extLst>
          </p:cNvPr>
          <p:cNvSpPr/>
          <p:nvPr/>
        </p:nvSpPr>
        <p:spPr>
          <a:xfrm>
            <a:off x="790494" y="4776531"/>
            <a:ext cx="2708540" cy="490949"/>
          </a:xfrm>
          <a:prstGeom prst="rect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17808B52-A389-E3AC-04EF-A2C262635E44}"/>
              </a:ext>
            </a:extLst>
          </p:cNvPr>
          <p:cNvSpPr/>
          <p:nvPr/>
        </p:nvSpPr>
        <p:spPr>
          <a:xfrm>
            <a:off x="605004" y="4624131"/>
            <a:ext cx="2762053" cy="490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8CD460B-104E-476B-5EFA-30053B419FFC}"/>
              </a:ext>
            </a:extLst>
          </p:cNvPr>
          <p:cNvSpPr txBox="1"/>
          <p:nvPr/>
        </p:nvSpPr>
        <p:spPr>
          <a:xfrm>
            <a:off x="790494" y="4684939"/>
            <a:ext cx="234603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Danilo Lopes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5276BB8E-EBFA-9D79-35FB-70600DEAF9D7}"/>
              </a:ext>
            </a:extLst>
          </p:cNvPr>
          <p:cNvSpPr/>
          <p:nvPr/>
        </p:nvSpPr>
        <p:spPr>
          <a:xfrm>
            <a:off x="9028127" y="4776531"/>
            <a:ext cx="2708540" cy="490949"/>
          </a:xfrm>
          <a:prstGeom prst="rect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D9080ED1-5684-CE6B-6150-A90AC615A34C}"/>
              </a:ext>
            </a:extLst>
          </p:cNvPr>
          <p:cNvSpPr/>
          <p:nvPr/>
        </p:nvSpPr>
        <p:spPr>
          <a:xfrm>
            <a:off x="8842637" y="4624131"/>
            <a:ext cx="2762053" cy="490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CE94646-E6C2-3559-1A4D-CB80FA15270D}"/>
              </a:ext>
            </a:extLst>
          </p:cNvPr>
          <p:cNvSpPr txBox="1"/>
          <p:nvPr/>
        </p:nvSpPr>
        <p:spPr>
          <a:xfrm>
            <a:off x="9028127" y="4684939"/>
            <a:ext cx="234603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dirty="0">
                <a:solidFill>
                  <a:srgbClr val="835151"/>
                </a:solidFill>
                <a:latin typeface="Montserrat" panose="00000500000000000000" pitchFamily="2" charset="0"/>
              </a:rPr>
              <a:t>João Camilo</a:t>
            </a:r>
          </a:p>
        </p:txBody>
      </p:sp>
    </p:spTree>
    <p:extLst>
      <p:ext uri="{BB962C8B-B14F-4D97-AF65-F5344CB8AC3E}">
        <p14:creationId xmlns:p14="http://schemas.microsoft.com/office/powerpoint/2010/main" val="1866344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0" y="531306"/>
            <a:ext cx="96335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FUTURAS MELHORIAS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7727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21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1999673" y="2456817"/>
            <a:ext cx="819265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OBRIGADO(A) PELA ATENÇÃO!</a:t>
            </a:r>
          </a:p>
          <a:p>
            <a:pPr algn="ctr"/>
            <a:endParaRPr lang="pt-BR" sz="3600" dirty="0">
              <a:solidFill>
                <a:srgbClr val="835151"/>
              </a:solidFill>
              <a:latin typeface="Montserrat Medium" panose="00000600000000000000" pitchFamily="2" charset="0"/>
            </a:endParaRPr>
          </a:p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;)</a:t>
            </a:r>
          </a:p>
        </p:txBody>
      </p:sp>
    </p:spTree>
    <p:extLst>
      <p:ext uri="{BB962C8B-B14F-4D97-AF65-F5344CB8AC3E}">
        <p14:creationId xmlns:p14="http://schemas.microsoft.com/office/powerpoint/2010/main" val="2422438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28EF95BB-8FA3-528E-D6F6-93EC38EE40E5}"/>
              </a:ext>
            </a:extLst>
          </p:cNvPr>
          <p:cNvSpPr/>
          <p:nvPr/>
        </p:nvSpPr>
        <p:spPr>
          <a:xfrm>
            <a:off x="3058418" y="3051345"/>
            <a:ext cx="6075164" cy="2416582"/>
          </a:xfrm>
          <a:prstGeom prst="rect">
            <a:avLst/>
          </a:prstGeom>
          <a:solidFill>
            <a:srgbClr val="8351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3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1" y="531306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OBJETIVO DO PROJETO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D4E8125-4DBF-36FC-7F10-834119DC5EE7}"/>
              </a:ext>
            </a:extLst>
          </p:cNvPr>
          <p:cNvGrpSpPr/>
          <p:nvPr/>
        </p:nvGrpSpPr>
        <p:grpSpPr>
          <a:xfrm>
            <a:off x="2530763" y="2327569"/>
            <a:ext cx="6345381" cy="2890828"/>
            <a:chOff x="928267" y="2632369"/>
            <a:chExt cx="4257936" cy="2890828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AA8CB103-EC87-7297-EF38-1FFA8CAF61D7}"/>
                </a:ext>
              </a:extLst>
            </p:cNvPr>
            <p:cNvSpPr/>
            <p:nvPr/>
          </p:nvSpPr>
          <p:spPr>
            <a:xfrm>
              <a:off x="928267" y="2632369"/>
              <a:ext cx="4257936" cy="28908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152D9E88-0D5D-0362-315E-248206435F5D}"/>
                </a:ext>
              </a:extLst>
            </p:cNvPr>
            <p:cNvSpPr txBox="1"/>
            <p:nvPr/>
          </p:nvSpPr>
          <p:spPr>
            <a:xfrm>
              <a:off x="1168399" y="3662284"/>
              <a:ext cx="37776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rgbClr val="835151"/>
                  </a:solidFill>
                  <a:latin typeface="Montserrat" panose="00000500000000000000" pitchFamily="2" charset="0"/>
                </a:rPr>
                <a:t>[descrever aqui]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8054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4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1" y="531306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NECESSIDADE DO NEGÓCIO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A758ED9-CCC6-2170-115C-D9B4E7152F49}"/>
              </a:ext>
            </a:extLst>
          </p:cNvPr>
          <p:cNvSpPr txBox="1"/>
          <p:nvPr/>
        </p:nvSpPr>
        <p:spPr>
          <a:xfrm>
            <a:off x="605004" y="2387663"/>
            <a:ext cx="10635651" cy="2123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800" dirty="0">
                <a:solidFill>
                  <a:srgbClr val="835151"/>
                </a:solidFill>
                <a:effectLst/>
                <a:latin typeface="Montserrat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empresa em questão (Iglu), um negócio de família, vinha administrando seus serviços de maneira tradicional e “antiquada”, realizada em papéis. O atual dono, sentindo que a gerência dos negócios estava atrasada, optou pela inovação, com ferramentas tecnológicas presentes no mercado que poderiam impulsionar, melhorar e agilizar o registro de estoque de produtos, fornecedores, funcionários e vendas.</a:t>
            </a:r>
            <a:endParaRPr lang="pt-BR" sz="1600" dirty="0">
              <a:solidFill>
                <a:srgbClr val="83515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5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1" y="531306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DESCRIÇÃO DO ESCOPO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0447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6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480291" y="531306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ESPECIFICAÇÕES TÉCNICAS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65ABF4E2-D7B0-B964-3BE3-AA819F920C95}"/>
              </a:ext>
            </a:extLst>
          </p:cNvPr>
          <p:cNvCxnSpPr>
            <a:cxnSpLocks/>
          </p:cNvCxnSpPr>
          <p:nvPr/>
        </p:nvCxnSpPr>
        <p:spPr>
          <a:xfrm>
            <a:off x="605004" y="1334803"/>
            <a:ext cx="743505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550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A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A1F4-2AFD-DD21-6F36-4853A3986E8D}"/>
              </a:ext>
            </a:extLst>
          </p:cNvPr>
          <p:cNvSpPr txBox="1"/>
          <p:nvPr/>
        </p:nvSpPr>
        <p:spPr>
          <a:xfrm>
            <a:off x="11240655" y="6219141"/>
            <a:ext cx="55418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dirty="0">
                <a:solidFill>
                  <a:srgbClr val="835151"/>
                </a:solidFill>
                <a:latin typeface="Montserrat" panose="00000500000000000000" pitchFamily="2" charset="0"/>
              </a:rPr>
              <a:t>7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211BEB8-7045-0122-3A54-BDE1D5D16E92}"/>
              </a:ext>
            </a:extLst>
          </p:cNvPr>
          <p:cNvSpPr txBox="1"/>
          <p:nvPr/>
        </p:nvSpPr>
        <p:spPr>
          <a:xfrm>
            <a:off x="1999673" y="3010814"/>
            <a:ext cx="819265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600" dirty="0">
                <a:solidFill>
                  <a:srgbClr val="835151"/>
                </a:solidFill>
                <a:latin typeface="Montserrat Medium" panose="00000600000000000000" pitchFamily="2" charset="0"/>
              </a:rPr>
              <a:t>DIAGRAMAS DE ATIVIDADES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DEC16BAD-023D-1890-A930-C47608EF1E5F}"/>
              </a:ext>
            </a:extLst>
          </p:cNvPr>
          <p:cNvCxnSpPr>
            <a:cxnSpLocks/>
          </p:cNvCxnSpPr>
          <p:nvPr/>
        </p:nvCxnSpPr>
        <p:spPr>
          <a:xfrm>
            <a:off x="3470574" y="4198076"/>
            <a:ext cx="5250851" cy="0"/>
          </a:xfrm>
          <a:prstGeom prst="line">
            <a:avLst/>
          </a:prstGeom>
          <a:ln w="28575">
            <a:solidFill>
              <a:srgbClr val="8351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013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1AEFB9E-9FD4-B58A-3455-1704B5EB6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730" y="0"/>
            <a:ext cx="10178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593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191DCD-5D31-784B-35B9-DB6B940DB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7548" y="0"/>
            <a:ext cx="5456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8759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180</Words>
  <Application>Microsoft Office PowerPoint</Application>
  <PresentationFormat>Widescreen</PresentationFormat>
  <Paragraphs>46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7" baseType="lpstr">
      <vt:lpstr>Calibri Light</vt:lpstr>
      <vt:lpstr>Calibri</vt:lpstr>
      <vt:lpstr>Montserrat</vt:lpstr>
      <vt:lpstr>Arial</vt:lpstr>
      <vt:lpstr>Montserrat 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GABRIELLA XAVIER DE SOUZA PEREIRA</dc:creator>
  <cp:lastModifiedBy>GABRIELLA XAVIER DE SOUZA PEREIRA</cp:lastModifiedBy>
  <cp:revision>18</cp:revision>
  <dcterms:created xsi:type="dcterms:W3CDTF">2022-06-01T05:05:58Z</dcterms:created>
  <dcterms:modified xsi:type="dcterms:W3CDTF">2022-11-13T04:32:50Z</dcterms:modified>
</cp:coreProperties>
</file>

<file path=docProps/thumbnail.jpeg>
</file>